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72" r:id="rId13"/>
    <p:sldId id="268" r:id="rId14"/>
    <p:sldId id="269" r:id="rId15"/>
    <p:sldId id="270" r:id="rId16"/>
    <p:sldId id="271" r:id="rId17"/>
  </p:sldIdLst>
  <p:sldSz cx="9144000" cy="5143500" type="screen16x9"/>
  <p:notesSz cx="6858000" cy="9144000"/>
  <p:embeddedFontLst>
    <p:embeddedFont>
      <p:font typeface="Raleway" charset="0"/>
      <p:regular r:id="rId19"/>
      <p:bold r:id="rId20"/>
      <p:italic r:id="rId21"/>
      <p:boldItalic r:id="rId22"/>
    </p:embeddedFont>
    <p:embeddedFont>
      <p:font typeface="Source Sans Pro"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F36B090-03AC-40C5-8F50-249AEB0BE2BB}">
  <a:tblStyle styleId="{5F36B090-03AC-40C5-8F50-249AEB0BE2BB}"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70" d="100"/>
          <a:sy n="70" d="100"/>
        </p:scale>
        <p:origin x="-924" y="-90"/>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11"/>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2" name="Shape 12"/>
          <p:cNvSpPr txBox="1">
            <a:spLocks noGrp="1"/>
          </p:cNvSpPr>
          <p:nvPr>
            <p:ph type="subTitle" idx="1"/>
          </p:nvPr>
        </p:nvSpPr>
        <p:spPr>
          <a:xfrm>
            <a:off x="485875" y="1738075"/>
            <a:ext cx="8183700" cy="8610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a:endParaRPr/>
          </a:p>
        </p:txBody>
      </p:sp>
      <p:sp>
        <p:nvSpPr>
          <p:cNvPr id="13" name="Shape 1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7"/>
        <p:cNvGrpSpPr/>
        <p:nvPr/>
      </p:nvGrpSpPr>
      <p:grpSpPr>
        <a:xfrm>
          <a:off x="0" y="0"/>
          <a:ext cx="0" cy="0"/>
          <a:chOff x="0" y="0"/>
          <a:chExt cx="0" cy="0"/>
        </a:xfrm>
      </p:grpSpPr>
      <p:sp>
        <p:nvSpPr>
          <p:cNvPr id="48" name="Shape 48"/>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 name="Shape 49"/>
          <p:cNvSpPr txBox="1">
            <a:spLocks noGrp="1"/>
          </p:cNvSpPr>
          <p:nvPr>
            <p:ph type="title" hasCustomPrompt="1"/>
          </p:nvPr>
        </p:nvSpPr>
        <p:spPr>
          <a:xfrm>
            <a:off x="311700" y="743001"/>
            <a:ext cx="8520600" cy="2006400"/>
          </a:xfrm>
          <a:prstGeom prst="rect">
            <a:avLst/>
          </a:prstGeom>
        </p:spPr>
        <p:txBody>
          <a:bodyPr spcFirstLastPara="1" wrap="square" lIns="91425" tIns="91425" rIns="91425" bIns="91425" anchor="b" anchorCtr="0"/>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Shape 50"/>
          <p:cNvSpPr txBox="1">
            <a:spLocks noGrp="1"/>
          </p:cNvSpPr>
          <p:nvPr>
            <p:ph type="body" idx="1"/>
          </p:nvPr>
        </p:nvSpPr>
        <p:spPr>
          <a:xfrm>
            <a:off x="311700" y="2845182"/>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51" name="Shape 5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Shape 15"/>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16"/>
          <p:cNvSpPr txBox="1">
            <a:spLocks noGrp="1"/>
          </p:cNvSpPr>
          <p:nvPr>
            <p:ph type="title"/>
          </p:nvPr>
        </p:nvSpPr>
        <p:spPr>
          <a:xfrm>
            <a:off x="485875" y="1714500"/>
            <a:ext cx="8183700" cy="785700"/>
          </a:xfrm>
          <a:prstGeom prst="rect">
            <a:avLst/>
          </a:prstGeom>
        </p:spPr>
        <p:txBody>
          <a:bodyPr spcFirstLastPara="1" wrap="square" lIns="91425" tIns="91425" rIns="91425" bIns="91425" anchor="b" anchorCtr="0"/>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7" name="Shape 1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0" name="Shape 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1" name="Shape 2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4" name="Shape 24"/>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Shape 2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Shape 2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9" name="Shape 2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2" name="Shape 32"/>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Shape 3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2"/>
        </a:solidFill>
        <a:effectLst/>
      </p:bgPr>
    </p:bg>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6" name="Shape 3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Shape 38"/>
          <p:cNvSpPr/>
          <p:nvPr/>
        </p:nvSpPr>
        <p:spPr>
          <a:xfrm>
            <a:off x="4636800" y="80700"/>
            <a:ext cx="4426500" cy="4982100"/>
          </a:xfrm>
          <a:prstGeom prst="rect">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39" name="Shape 3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0" name="Shape 40"/>
          <p:cNvSpPr txBox="1">
            <a:spLocks noGrp="1"/>
          </p:cNvSpPr>
          <p:nvPr>
            <p:ph type="title"/>
          </p:nvPr>
        </p:nvSpPr>
        <p:spPr>
          <a:xfrm>
            <a:off x="265500" y="1181700"/>
            <a:ext cx="4045200" cy="1533600"/>
          </a:xfrm>
          <a:prstGeom prst="rect">
            <a:avLst/>
          </a:prstGeom>
        </p:spPr>
        <p:txBody>
          <a:bodyPr spcFirstLastPara="1" wrap="square" lIns="91425" tIns="91425" rIns="91425" bIns="91425" anchor="b"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1" name="Shape 41"/>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2" name="Shape 42"/>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3" name="Shape 4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Shape 45"/>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100"/>
              <a:buNone/>
              <a:defRPr sz="2100"/>
            </a:lvl1pPr>
          </a:lstStyle>
          <a:p>
            <a:endParaRPr/>
          </a:p>
        </p:txBody>
      </p:sp>
      <p:sp>
        <p:nvSpPr>
          <p:cNvPr id="46" name="Shape 4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lum">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marL="914400" lvl="1"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marL="1371600" lvl="2"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marL="1828800" lvl="3"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marL="2286000" lvl="4"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marL="2743200" lvl="5"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marL="3200400" lvl="6"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marL="3657600" lvl="7"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marL="4114800" lvl="8" indent="-317500">
              <a:lnSpc>
                <a:spcPct val="115000"/>
              </a:lnSpc>
              <a:spcBef>
                <a:spcPts val="160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a:endParaRPr/>
          </a:p>
        </p:txBody>
      </p:sp>
      <p:sp>
        <p:nvSpPr>
          <p:cNvPr id="8" name="Shape 8"/>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ncaa.org/student-athletes/future"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hyperlink" Target="http://www.playnaia.org/eligibility-center"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ljones@madison.k12.mo.us"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hyperlink" Target="https://madisonc3counseling.weebly.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ljones@madison.k12.mo.u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fafsa.ed.gov"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485875" y="264475"/>
            <a:ext cx="8183700" cy="2042400"/>
          </a:xfrm>
          <a:prstGeom prst="rect">
            <a:avLst/>
          </a:prstGeom>
        </p:spPr>
        <p:txBody>
          <a:bodyPr spcFirstLastPara="1" wrap="square" lIns="91425" tIns="91425" rIns="91425" bIns="91425" anchor="b" anchorCtr="0">
            <a:noAutofit/>
          </a:bodyPr>
          <a:lstStyle/>
          <a:p>
            <a:pPr marL="0" lvl="0" indent="0" algn="ctr">
              <a:spcBef>
                <a:spcPts val="0"/>
              </a:spcBef>
              <a:spcAft>
                <a:spcPts val="0"/>
              </a:spcAft>
              <a:buNone/>
            </a:pPr>
            <a:r>
              <a:rPr lang="en"/>
              <a:t>Senior Information: What You Need to Know about Your Senior Year of High School</a:t>
            </a:r>
            <a:endParaRPr/>
          </a:p>
        </p:txBody>
      </p:sp>
      <p:sp>
        <p:nvSpPr>
          <p:cNvPr id="59" name="Shape 59"/>
          <p:cNvSpPr txBox="1">
            <a:spLocks noGrp="1"/>
          </p:cNvSpPr>
          <p:nvPr>
            <p:ph type="subTitle" idx="1"/>
          </p:nvPr>
        </p:nvSpPr>
        <p:spPr>
          <a:xfrm>
            <a:off x="485875" y="3379850"/>
            <a:ext cx="8356800" cy="861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rgbClr val="EFEFEF"/>
                </a:solidFill>
              </a:rPr>
              <a:t>Please review the following slides with your parent or guardian.</a:t>
            </a:r>
            <a:endParaRPr>
              <a:solidFill>
                <a:srgbClr val="EFEFE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Senior Year Calendar</a:t>
            </a:r>
            <a:endParaRPr/>
          </a:p>
        </p:txBody>
      </p:sp>
      <p:sp>
        <p:nvSpPr>
          <p:cNvPr id="113" name="Shape 11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May</a:t>
            </a:r>
            <a:endParaRPr/>
          </a:p>
          <a:p>
            <a:pPr marL="457200" lvl="0" indent="-342900" rtl="0">
              <a:spcBef>
                <a:spcPts val="1600"/>
              </a:spcBef>
              <a:spcAft>
                <a:spcPts val="0"/>
              </a:spcAft>
              <a:buSzPts val="1800"/>
              <a:buChar char="●"/>
            </a:pPr>
            <a:r>
              <a:rPr lang="en"/>
              <a:t>Request your final transcript to be sent to the college or university of your choice. </a:t>
            </a:r>
            <a:endParaRPr/>
          </a:p>
          <a:p>
            <a:pPr marL="457200" lvl="0" indent="-342900">
              <a:spcBef>
                <a:spcPts val="0"/>
              </a:spcBef>
              <a:spcAft>
                <a:spcPts val="0"/>
              </a:spcAft>
              <a:buSzPts val="1800"/>
              <a:buChar char="●"/>
            </a:pPr>
            <a:r>
              <a:rPr lang="en"/>
              <a:t>Graduation is May 5th, 2019 at 2pm.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ACT Test Dates</a:t>
            </a:r>
            <a:endParaRPr/>
          </a:p>
        </p:txBody>
      </p:sp>
      <p:sp>
        <p:nvSpPr>
          <p:cNvPr id="119" name="Shape 119"/>
          <p:cNvSpPr txBox="1">
            <a:spLocks noGrp="1"/>
          </p:cNvSpPr>
          <p:nvPr>
            <p:ph type="body" idx="1"/>
          </p:nvPr>
        </p:nvSpPr>
        <p:spPr>
          <a:xfrm>
            <a:off x="311700" y="1152475"/>
            <a:ext cx="8520600" cy="3856800"/>
          </a:xfrm>
          <a:prstGeom prst="rect">
            <a:avLst/>
          </a:prstGeom>
        </p:spPr>
        <p:txBody>
          <a:bodyPr spcFirstLastPara="1" wrap="square" lIns="91425" tIns="91425" rIns="91425" bIns="91425" anchor="t" anchorCtr="0">
            <a:noAutofit/>
          </a:bodyPr>
          <a:lstStyle/>
          <a:p>
            <a:pPr marL="457200" lvl="0" indent="-355600" rtl="0">
              <a:spcBef>
                <a:spcPts val="0"/>
              </a:spcBef>
              <a:spcAft>
                <a:spcPts val="0"/>
              </a:spcAft>
              <a:buSzPts val="2000"/>
              <a:buChar char="●"/>
            </a:pPr>
            <a:r>
              <a:rPr lang="en" sz="2000"/>
              <a:t>September 8th, 2018</a:t>
            </a:r>
            <a:endParaRPr sz="2000"/>
          </a:p>
          <a:p>
            <a:pPr marL="457200" lvl="0" indent="-355600" rtl="0">
              <a:spcBef>
                <a:spcPts val="0"/>
              </a:spcBef>
              <a:spcAft>
                <a:spcPts val="0"/>
              </a:spcAft>
              <a:buSzPts val="2000"/>
              <a:buChar char="●"/>
            </a:pPr>
            <a:r>
              <a:rPr lang="en" sz="2000"/>
              <a:t>October 27th, 2018</a:t>
            </a:r>
            <a:endParaRPr sz="2000"/>
          </a:p>
          <a:p>
            <a:pPr marL="457200" lvl="0" indent="-355600" rtl="0">
              <a:spcBef>
                <a:spcPts val="0"/>
              </a:spcBef>
              <a:spcAft>
                <a:spcPts val="0"/>
              </a:spcAft>
              <a:buSzPts val="2000"/>
              <a:buChar char="●"/>
            </a:pPr>
            <a:r>
              <a:rPr lang="en" sz="2000"/>
              <a:t>December 8th, 2018</a:t>
            </a:r>
            <a:endParaRPr sz="2000"/>
          </a:p>
          <a:p>
            <a:pPr marL="457200" lvl="0" indent="-355600" rtl="0">
              <a:spcBef>
                <a:spcPts val="0"/>
              </a:spcBef>
              <a:spcAft>
                <a:spcPts val="0"/>
              </a:spcAft>
              <a:buSzPts val="2000"/>
              <a:buChar char="●"/>
            </a:pPr>
            <a:r>
              <a:rPr lang="en" sz="2000"/>
              <a:t>February 9th, 2019</a:t>
            </a:r>
            <a:endParaRPr sz="2000"/>
          </a:p>
          <a:p>
            <a:pPr marL="457200" lvl="0" indent="-355600" rtl="0">
              <a:spcBef>
                <a:spcPts val="0"/>
              </a:spcBef>
              <a:spcAft>
                <a:spcPts val="0"/>
              </a:spcAft>
              <a:buSzPts val="2000"/>
              <a:buChar char="●"/>
            </a:pPr>
            <a:r>
              <a:rPr lang="en" sz="2000"/>
              <a:t>April 13th, 2019</a:t>
            </a:r>
            <a:endParaRPr sz="2000"/>
          </a:p>
          <a:p>
            <a:pPr marL="457200" lvl="0" indent="-355600" rtl="0">
              <a:spcBef>
                <a:spcPts val="0"/>
              </a:spcBef>
              <a:spcAft>
                <a:spcPts val="0"/>
              </a:spcAft>
              <a:buSzPts val="2000"/>
              <a:buChar char="●"/>
            </a:pPr>
            <a:r>
              <a:rPr lang="en" sz="2000"/>
              <a:t>June 8th, 2019</a:t>
            </a:r>
            <a:endParaRPr sz="2000"/>
          </a:p>
          <a:p>
            <a:pPr marL="457200" lvl="0" indent="-355600" rtl="0">
              <a:spcBef>
                <a:spcPts val="0"/>
              </a:spcBef>
              <a:spcAft>
                <a:spcPts val="0"/>
              </a:spcAft>
              <a:buSzPts val="2000"/>
              <a:buChar char="●"/>
            </a:pPr>
            <a:r>
              <a:rPr lang="en" sz="2000"/>
              <a:t>July 13th, 2019</a:t>
            </a:r>
            <a:endParaRPr sz="2000"/>
          </a:p>
          <a:p>
            <a:pPr marL="0" lvl="0" indent="0">
              <a:spcBef>
                <a:spcPts val="1600"/>
              </a:spcBef>
              <a:spcAft>
                <a:spcPts val="1600"/>
              </a:spcAft>
              <a:buNone/>
            </a:pPr>
            <a:r>
              <a:rPr lang="en" i="1"/>
              <a:t>If you have completed the necessary paperwork and qualify for free or reduced lunches, you may use up to two fee waivers for the ACT test per year. This only applies to Juniors and Seniors. Please see Mrs. Jones if you are interested in a fee waiver before you register.</a:t>
            </a:r>
            <a:endParaRPr i="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Program</a:t>
            </a:r>
            <a:endParaRPr lang="en-US" dirty="0"/>
          </a:p>
        </p:txBody>
      </p:sp>
      <p:sp>
        <p:nvSpPr>
          <p:cNvPr id="3" name="Text Placeholder 2"/>
          <p:cNvSpPr>
            <a:spLocks noGrp="1"/>
          </p:cNvSpPr>
          <p:nvPr>
            <p:ph type="body" idx="1"/>
          </p:nvPr>
        </p:nvSpPr>
        <p:spPr/>
        <p:txBody>
          <a:bodyPr/>
          <a:lstStyle/>
          <a:p>
            <a:pPr>
              <a:buNone/>
            </a:pPr>
            <a:r>
              <a:rPr lang="en-US" dirty="0" smtClean="0"/>
              <a:t>Please remember that you are not eligible to receive A+ benefits until you have met the following criteria by your graduation date. </a:t>
            </a:r>
          </a:p>
          <a:p>
            <a:pPr fontAlgn="base"/>
            <a:r>
              <a:rPr lang="en-US" dirty="0" smtClean="0"/>
              <a:t>Attend an A+ designated high school for 3 consecutive years.</a:t>
            </a:r>
          </a:p>
          <a:p>
            <a:pPr fontAlgn="base"/>
            <a:r>
              <a:rPr lang="en-US" dirty="0" smtClean="0"/>
              <a:t>Graduate with a GPA of 2.5 or higher.</a:t>
            </a:r>
          </a:p>
          <a:p>
            <a:pPr fontAlgn="base"/>
            <a:r>
              <a:rPr lang="en-US" dirty="0" smtClean="0"/>
              <a:t>Maintain at least 95% attendance for the four year period. A+ does not distinguish between excused and unexcused absences. </a:t>
            </a:r>
          </a:p>
          <a:p>
            <a:pPr fontAlgn="base"/>
            <a:r>
              <a:rPr lang="en-US" dirty="0" smtClean="0"/>
              <a:t>Perform at least 50 hours of unpaid tutoring.</a:t>
            </a:r>
          </a:p>
          <a:p>
            <a:pPr fontAlgn="base"/>
            <a:r>
              <a:rPr lang="en-US" dirty="0" smtClean="0"/>
              <a:t>Score Proficient or Advanced on Algebra I EOC OR </a:t>
            </a:r>
            <a:endParaRPr lang="en-US" dirty="0" smtClean="0"/>
          </a:p>
          <a:p>
            <a:pPr fontAlgn="base">
              <a:buNone/>
            </a:pPr>
            <a:r>
              <a:rPr lang="en-US" dirty="0" smtClean="0"/>
              <a:t>       achieve </a:t>
            </a:r>
            <a:r>
              <a:rPr lang="en-US" dirty="0" smtClean="0"/>
              <a:t>a qualifying score on the Math component </a:t>
            </a:r>
            <a:r>
              <a:rPr lang="en-US" dirty="0" smtClean="0"/>
              <a:t>of</a:t>
            </a:r>
          </a:p>
          <a:p>
            <a:pPr fontAlgn="base">
              <a:buNone/>
            </a:pPr>
            <a:r>
              <a:rPr lang="en-US" dirty="0" smtClean="0"/>
              <a:t>       the </a:t>
            </a:r>
            <a:r>
              <a:rPr lang="en-US" dirty="0" smtClean="0"/>
              <a:t>ACT test (see chart). </a:t>
            </a:r>
          </a:p>
          <a:p>
            <a:endParaRPr lang="en-US" dirty="0"/>
          </a:p>
        </p:txBody>
      </p:sp>
      <p:graphicFrame>
        <p:nvGraphicFramePr>
          <p:cNvPr id="4" name="Table 3"/>
          <p:cNvGraphicFramePr>
            <a:graphicFrameLocks noGrp="1"/>
          </p:cNvGraphicFramePr>
          <p:nvPr/>
        </p:nvGraphicFramePr>
        <p:xfrm>
          <a:off x="6058185" y="3226900"/>
          <a:ext cx="2705100" cy="1493520"/>
        </p:xfrm>
        <a:graphic>
          <a:graphicData uri="http://schemas.openxmlformats.org/drawingml/2006/table">
            <a:tbl>
              <a:tblPr/>
              <a:tblGrid>
                <a:gridCol w="1352550"/>
                <a:gridCol w="1352550"/>
              </a:tblGrid>
              <a:tr h="0">
                <a:tc>
                  <a:txBody>
                    <a:bodyPr/>
                    <a:lstStyle/>
                    <a:p>
                      <a:pPr rtl="0" fontAlgn="t">
                        <a:spcBef>
                          <a:spcPts val="0"/>
                        </a:spcBef>
                        <a:spcAft>
                          <a:spcPts val="0"/>
                        </a:spcAft>
                      </a:pPr>
                      <a:r>
                        <a:rPr lang="en-US" sz="1200" b="0" i="0" u="none" strike="noStrike" dirty="0">
                          <a:solidFill>
                            <a:srgbClr val="000000"/>
                          </a:solidFill>
                          <a:latin typeface="Arial"/>
                        </a:rPr>
                        <a:t>ACT Math Score</a:t>
                      </a:r>
                      <a:endParaRPr lang="en-US" dirty="0"/>
                    </a:p>
                  </a:txBody>
                  <a:tcPr marL="66675"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200" b="0" i="0" u="none" strike="noStrike" dirty="0">
                          <a:solidFill>
                            <a:srgbClr val="000000"/>
                          </a:solidFill>
                          <a:latin typeface="Arial"/>
                        </a:rPr>
                        <a:t>GPA</a:t>
                      </a:r>
                      <a:endParaRPr lang="en-US" dirty="0"/>
                    </a:p>
                  </a:txBody>
                  <a:tcPr marL="66675"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0">
                <a:tc>
                  <a:txBody>
                    <a:bodyPr/>
                    <a:lstStyle/>
                    <a:p>
                      <a:pPr algn="ctr" rtl="0" fontAlgn="t">
                        <a:spcBef>
                          <a:spcPts val="0"/>
                        </a:spcBef>
                        <a:spcAft>
                          <a:spcPts val="0"/>
                        </a:spcAft>
                      </a:pPr>
                      <a:r>
                        <a:rPr lang="en-US" sz="1200" b="0" i="0" u="none" strike="noStrike">
                          <a:solidFill>
                            <a:srgbClr val="000000"/>
                          </a:solidFill>
                          <a:latin typeface="Arial"/>
                        </a:rPr>
                        <a:t>17+</a:t>
                      </a:r>
                      <a:endParaRPr lang="en-US"/>
                    </a:p>
                  </a:txBody>
                  <a:tcPr marL="66675"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200" b="0" i="0" u="none" strike="noStrike">
                          <a:solidFill>
                            <a:srgbClr val="000000"/>
                          </a:solidFill>
                          <a:latin typeface="Arial"/>
                        </a:rPr>
                        <a:t>2.5+</a:t>
                      </a:r>
                      <a:endParaRPr lang="en-US"/>
                    </a:p>
                  </a:txBody>
                  <a:tcPr marL="66675"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0">
                <a:tc>
                  <a:txBody>
                    <a:bodyPr/>
                    <a:lstStyle/>
                    <a:p>
                      <a:pPr algn="ctr" rtl="0" fontAlgn="t">
                        <a:spcBef>
                          <a:spcPts val="0"/>
                        </a:spcBef>
                        <a:spcAft>
                          <a:spcPts val="0"/>
                        </a:spcAft>
                      </a:pPr>
                      <a:r>
                        <a:rPr lang="en-US" sz="1200" b="0" i="0" u="none" strike="noStrike">
                          <a:solidFill>
                            <a:srgbClr val="000000"/>
                          </a:solidFill>
                          <a:latin typeface="Arial"/>
                        </a:rPr>
                        <a:t>16</a:t>
                      </a:r>
                      <a:endParaRPr lang="en-US"/>
                    </a:p>
                  </a:txBody>
                  <a:tcPr marL="66675"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200" b="0" i="0" u="none" strike="noStrike">
                          <a:solidFill>
                            <a:srgbClr val="000000"/>
                          </a:solidFill>
                          <a:latin typeface="Arial"/>
                        </a:rPr>
                        <a:t>2.8+</a:t>
                      </a:r>
                      <a:endParaRPr lang="en-US"/>
                    </a:p>
                  </a:txBody>
                  <a:tcPr marL="66675"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r h="0">
                <a:tc>
                  <a:txBody>
                    <a:bodyPr/>
                    <a:lstStyle/>
                    <a:p>
                      <a:pPr algn="ctr" rtl="0" fontAlgn="t">
                        <a:spcBef>
                          <a:spcPts val="0"/>
                        </a:spcBef>
                        <a:spcAft>
                          <a:spcPts val="0"/>
                        </a:spcAft>
                      </a:pPr>
                      <a:r>
                        <a:rPr lang="en-US" sz="1200" b="0" i="0" u="none" strike="noStrike">
                          <a:solidFill>
                            <a:srgbClr val="000000"/>
                          </a:solidFill>
                          <a:latin typeface="Arial"/>
                        </a:rPr>
                        <a:t>15</a:t>
                      </a:r>
                      <a:endParaRPr lang="en-US"/>
                    </a:p>
                  </a:txBody>
                  <a:tcPr marL="66675"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200" b="0" i="0" u="none" strike="noStrike" dirty="0">
                          <a:solidFill>
                            <a:srgbClr val="000000"/>
                          </a:solidFill>
                          <a:latin typeface="Arial"/>
                        </a:rPr>
                        <a:t>3.0+</a:t>
                      </a:r>
                      <a:endParaRPr lang="en-US" dirty="0"/>
                    </a:p>
                  </a:txBody>
                  <a:tcPr marL="66675"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 Program</a:t>
            </a:r>
            <a:endParaRPr/>
          </a:p>
        </p:txBody>
      </p:sp>
      <p:sp>
        <p:nvSpPr>
          <p:cNvPr id="132" name="Shape 1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Maintain a record of good citizenship and avoid unlawful use of drugs/alcohol. You will be ineligible for the A+ program if you receive one or more of the following: 2 ISS infractions in high school, one OSS infraction in high school, or one Expulsion in high school.</a:t>
            </a:r>
            <a:endParaRPr/>
          </a:p>
          <a:p>
            <a:pPr marL="457200" lvl="0" indent="-342900" rtl="0">
              <a:spcBef>
                <a:spcPts val="0"/>
              </a:spcBef>
              <a:spcAft>
                <a:spcPts val="0"/>
              </a:spcAft>
              <a:buSzPts val="1800"/>
              <a:buChar char="●"/>
            </a:pPr>
            <a:r>
              <a:rPr lang="en"/>
              <a:t>Register with the selective service if required by law. </a:t>
            </a:r>
            <a:endParaRPr/>
          </a:p>
          <a:p>
            <a:pPr marL="457200" lvl="0" indent="-342900">
              <a:spcBef>
                <a:spcPts val="0"/>
              </a:spcBef>
              <a:spcAft>
                <a:spcPts val="0"/>
              </a:spcAft>
              <a:buSzPts val="1800"/>
              <a:buChar char="●"/>
            </a:pPr>
            <a:r>
              <a:rPr lang="en"/>
              <a:t>Complete a FAFSA application online.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Scholarship Reminders	</a:t>
            </a:r>
            <a:endParaRPr/>
          </a:p>
        </p:txBody>
      </p:sp>
      <p:sp>
        <p:nvSpPr>
          <p:cNvPr id="138" name="Shape 13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When applying for scholarships, please remember: </a:t>
            </a:r>
            <a:endParaRPr/>
          </a:p>
          <a:p>
            <a:pPr marL="457200" lvl="0" indent="-342900" rtl="0">
              <a:spcBef>
                <a:spcPts val="1600"/>
              </a:spcBef>
              <a:spcAft>
                <a:spcPts val="0"/>
              </a:spcAft>
              <a:buSzPts val="1800"/>
              <a:buChar char="●"/>
            </a:pPr>
            <a:r>
              <a:rPr lang="en"/>
              <a:t>Do not put them off until the last minute! Most scholarships require time and effort so get them done early!</a:t>
            </a:r>
            <a:endParaRPr/>
          </a:p>
          <a:p>
            <a:pPr marL="457200" lvl="0" indent="-342900" rtl="0">
              <a:spcBef>
                <a:spcPts val="0"/>
              </a:spcBef>
              <a:spcAft>
                <a:spcPts val="0"/>
              </a:spcAft>
              <a:buSzPts val="1800"/>
              <a:buChar char="●"/>
            </a:pPr>
            <a:r>
              <a:rPr lang="en"/>
              <a:t>Some scholarships are submitted online while others are turned into Mrs. Jones. The Scholarship page on the Counseling Website has this information on it. </a:t>
            </a:r>
            <a:endParaRPr/>
          </a:p>
          <a:p>
            <a:pPr marL="457200" lvl="0" indent="-342900" rtl="0">
              <a:spcBef>
                <a:spcPts val="0"/>
              </a:spcBef>
              <a:spcAft>
                <a:spcPts val="0"/>
              </a:spcAft>
              <a:buSzPts val="1800"/>
              <a:buChar char="●"/>
            </a:pPr>
            <a:r>
              <a:rPr lang="en"/>
              <a:t>Read the directions carefully on each scholarship. Many will have additional paperwork to send in like recommendation letters, test scores, etc. </a:t>
            </a:r>
            <a:endParaRPr/>
          </a:p>
          <a:p>
            <a:pPr marL="457200" lvl="0" indent="-342900" rtl="0">
              <a:spcBef>
                <a:spcPts val="0"/>
              </a:spcBef>
              <a:spcAft>
                <a:spcPts val="0"/>
              </a:spcAft>
              <a:buSzPts val="1800"/>
              <a:buChar char="●"/>
            </a:pPr>
            <a:r>
              <a:rPr lang="en"/>
              <a:t>Ask for recommendation letters </a:t>
            </a:r>
            <a:r>
              <a:rPr lang="en" b="1" i="1"/>
              <a:t>at least two weeks</a:t>
            </a:r>
            <a:r>
              <a:rPr lang="en"/>
              <a:t> in advance. </a:t>
            </a:r>
            <a:endParaRPr/>
          </a:p>
          <a:p>
            <a:pPr marL="457200" lvl="0" indent="-342900">
              <a:spcBef>
                <a:spcPts val="0"/>
              </a:spcBef>
              <a:spcAft>
                <a:spcPts val="0"/>
              </a:spcAft>
              <a:buSzPts val="1800"/>
              <a:buChar char="●"/>
            </a:pPr>
            <a:r>
              <a:rPr lang="en"/>
              <a:t>Scholarships are your responsibility to search for, fill out and turn in!</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NCAA and NAIA Eligibility</a:t>
            </a:r>
            <a:endParaRPr/>
          </a:p>
        </p:txBody>
      </p:sp>
      <p:sp>
        <p:nvSpPr>
          <p:cNvPr id="144" name="Shape 14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solidFill>
                  <a:schemeClr val="dk2"/>
                </a:solidFill>
              </a:rPr>
              <a:t>Visit</a:t>
            </a:r>
            <a:r>
              <a:rPr lang="en">
                <a:solidFill>
                  <a:schemeClr val="dk2"/>
                </a:solidFill>
                <a:uFill>
                  <a:noFill/>
                </a:uFill>
                <a:hlinkClick r:id="rId3"/>
              </a:rPr>
              <a:t> </a:t>
            </a:r>
            <a:r>
              <a:rPr lang="en" u="sng">
                <a:solidFill>
                  <a:schemeClr val="hlink"/>
                </a:solidFill>
                <a:hlinkClick r:id="rId3"/>
              </a:rPr>
              <a:t>http://www.ncaa.org/student-athletes/future</a:t>
            </a:r>
            <a:r>
              <a:rPr lang="en">
                <a:solidFill>
                  <a:schemeClr val="dk2"/>
                </a:solidFill>
              </a:rPr>
              <a:t> to register for the NCAA clearinghouse. In addition, you can review the academic requirements to participate in college sports. There are several resources available to you at this website. See Mrs. Jones if you have additional questions.</a:t>
            </a:r>
            <a:endParaRPr>
              <a:solidFill>
                <a:schemeClr val="dk2"/>
              </a:solidFill>
            </a:endParaRPr>
          </a:p>
          <a:p>
            <a:pPr marL="457200" lvl="0" indent="-342900" rtl="0">
              <a:spcBef>
                <a:spcPts val="0"/>
              </a:spcBef>
              <a:spcAft>
                <a:spcPts val="0"/>
              </a:spcAft>
              <a:buClr>
                <a:schemeClr val="dk2"/>
              </a:buClr>
              <a:buSzPts val="1800"/>
              <a:buChar char="●"/>
            </a:pPr>
            <a:r>
              <a:rPr lang="en">
                <a:solidFill>
                  <a:schemeClr val="dk2"/>
                </a:solidFill>
              </a:rPr>
              <a:t>Visit</a:t>
            </a:r>
            <a:r>
              <a:rPr lang="en">
                <a:solidFill>
                  <a:schemeClr val="dk2"/>
                </a:solidFill>
                <a:uFill>
                  <a:noFill/>
                </a:uFill>
                <a:hlinkClick r:id="rId4"/>
              </a:rPr>
              <a:t> </a:t>
            </a:r>
            <a:r>
              <a:rPr lang="en" u="sng">
                <a:solidFill>
                  <a:schemeClr val="hlink"/>
                </a:solidFill>
                <a:hlinkClick r:id="rId4"/>
              </a:rPr>
              <a:t>http://www.playnaia.org/eligibility-center</a:t>
            </a:r>
            <a:r>
              <a:rPr lang="en">
                <a:solidFill>
                  <a:schemeClr val="dk2"/>
                </a:solidFill>
              </a:rPr>
              <a:t> to register for the NAIA clearinghouse. See Mrs. Jones if you have additional questions.</a:t>
            </a:r>
            <a:endParaRPr>
              <a:solidFill>
                <a:schemeClr val="dk2"/>
              </a:solidFill>
            </a:endParaRPr>
          </a:p>
          <a:p>
            <a:pPr marL="0" lvl="0" indent="0">
              <a:spcBef>
                <a:spcPts val="1600"/>
              </a:spcBef>
              <a:spcAft>
                <a:spcPts val="16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Contact Information	</a:t>
            </a:r>
            <a:endParaRPr/>
          </a:p>
        </p:txBody>
      </p:sp>
      <p:sp>
        <p:nvSpPr>
          <p:cNvPr id="150" name="Shape 15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Please email or call Mrs. Jones if you have any questions throughout the school year. </a:t>
            </a:r>
            <a:endParaRPr/>
          </a:p>
          <a:p>
            <a:pPr marL="0" lvl="0" indent="0">
              <a:spcBef>
                <a:spcPts val="1600"/>
              </a:spcBef>
              <a:spcAft>
                <a:spcPts val="0"/>
              </a:spcAft>
              <a:buNone/>
            </a:pPr>
            <a:r>
              <a:rPr lang="en"/>
              <a:t>Email: </a:t>
            </a:r>
            <a:r>
              <a:rPr lang="en" u="sng">
                <a:solidFill>
                  <a:schemeClr val="hlink"/>
                </a:solidFill>
                <a:hlinkClick r:id="rId3"/>
              </a:rPr>
              <a:t>ljones@madison.k12.mo.us</a:t>
            </a:r>
            <a:endParaRPr/>
          </a:p>
          <a:p>
            <a:pPr marL="0" lvl="0" indent="0">
              <a:spcBef>
                <a:spcPts val="1600"/>
              </a:spcBef>
              <a:spcAft>
                <a:spcPts val="0"/>
              </a:spcAft>
              <a:buNone/>
            </a:pPr>
            <a:r>
              <a:rPr lang="en"/>
              <a:t>Phone: 660-291-4515</a:t>
            </a:r>
            <a:endParaRPr/>
          </a:p>
          <a:p>
            <a:pPr marL="0" lvl="0" indent="0">
              <a:spcBef>
                <a:spcPts val="1600"/>
              </a:spcBef>
              <a:spcAft>
                <a:spcPts val="0"/>
              </a:spcAft>
              <a:buNone/>
            </a:pPr>
            <a:r>
              <a:rPr lang="en"/>
              <a:t>Counseling Website: From the School Website, go to Schools and then Counseling Website or visit this link: </a:t>
            </a:r>
            <a:r>
              <a:rPr lang="en" u="sng">
                <a:solidFill>
                  <a:schemeClr val="hlink"/>
                </a:solidFill>
                <a:hlinkClick r:id="rId4"/>
              </a:rPr>
              <a:t>https://madisonc3counseling.weebly.com/</a:t>
            </a:r>
            <a:endParaRPr/>
          </a:p>
          <a:p>
            <a:pPr marL="0" lvl="0" indent="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Join Mrs. Jones on Remind!</a:t>
            </a:r>
            <a:endParaRPr/>
          </a:p>
        </p:txBody>
      </p:sp>
      <p:sp>
        <p:nvSpPr>
          <p:cNvPr id="65" name="Shape 6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81000" rtl="0">
              <a:spcBef>
                <a:spcPts val="0"/>
              </a:spcBef>
              <a:spcAft>
                <a:spcPts val="0"/>
              </a:spcAft>
              <a:buSzPts val="2400"/>
              <a:buChar char="●"/>
            </a:pPr>
            <a:r>
              <a:rPr lang="en" sz="2400"/>
              <a:t>Join Mrs. Jones Remind Group for the Class of 2019 by texting this message: “</a:t>
            </a:r>
            <a:r>
              <a:rPr lang="en" sz="2400" b="1"/>
              <a:t>@873d27</a:t>
            </a:r>
            <a:r>
              <a:rPr lang="en" sz="2400"/>
              <a:t>” to the number </a:t>
            </a:r>
            <a:r>
              <a:rPr lang="en" sz="2400" b="1"/>
              <a:t>81010</a:t>
            </a:r>
            <a:r>
              <a:rPr lang="en" sz="2400"/>
              <a:t>. If you have any problems getting this setup please email Mrs. Jones (</a:t>
            </a:r>
            <a:r>
              <a:rPr lang="en" sz="2400" u="sng">
                <a:solidFill>
                  <a:schemeClr val="hlink"/>
                </a:solidFill>
                <a:hlinkClick r:id="rId3"/>
              </a:rPr>
              <a:t>ljones@madison.k12.mo.us</a:t>
            </a:r>
            <a:r>
              <a:rPr lang="en" sz="2400"/>
              <a:t>) and you can be manually added to this group!</a:t>
            </a:r>
            <a:endParaRPr sz="2400"/>
          </a:p>
          <a:p>
            <a:pPr marL="457200" lvl="0" indent="-381000">
              <a:spcBef>
                <a:spcPts val="0"/>
              </a:spcBef>
              <a:spcAft>
                <a:spcPts val="0"/>
              </a:spcAft>
              <a:buSzPts val="2400"/>
              <a:buChar char="●"/>
            </a:pPr>
            <a:r>
              <a:rPr lang="en" sz="2400"/>
              <a:t>Mrs. Jones will send text messages about new scholarships, deadlines, and other reminders to this group so parents and students are all encouraged to join!</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222725"/>
            <a:ext cx="8520600" cy="623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Graduation Requirements</a:t>
            </a:r>
            <a:endParaRPr/>
          </a:p>
        </p:txBody>
      </p:sp>
      <p:sp>
        <p:nvSpPr>
          <p:cNvPr id="71" name="Shape 71"/>
          <p:cNvSpPr txBox="1">
            <a:spLocks noGrp="1"/>
          </p:cNvSpPr>
          <p:nvPr>
            <p:ph type="body" idx="1"/>
          </p:nvPr>
        </p:nvSpPr>
        <p:spPr>
          <a:xfrm>
            <a:off x="192750" y="846125"/>
            <a:ext cx="8758500" cy="3881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following are the requirements for graduation in Missouri. Students must have at least 24 credits to graduate. </a:t>
            </a:r>
            <a:endParaRPr/>
          </a:p>
          <a:p>
            <a:pPr marL="457200" lvl="0" indent="-342900" rtl="0">
              <a:spcBef>
                <a:spcPts val="1600"/>
              </a:spcBef>
              <a:spcAft>
                <a:spcPts val="0"/>
              </a:spcAft>
              <a:buSzPts val="1800"/>
              <a:buChar char="●"/>
            </a:pPr>
            <a:r>
              <a:rPr lang="en"/>
              <a:t>English- 4 credits</a:t>
            </a:r>
            <a:endParaRPr/>
          </a:p>
          <a:p>
            <a:pPr marL="457200" lvl="0" indent="-342900" rtl="0">
              <a:spcBef>
                <a:spcPts val="0"/>
              </a:spcBef>
              <a:spcAft>
                <a:spcPts val="0"/>
              </a:spcAft>
              <a:buSzPts val="1800"/>
              <a:buChar char="●"/>
            </a:pPr>
            <a:r>
              <a:rPr lang="en"/>
              <a:t>Math- 3 credits, 4 recommended for college prep</a:t>
            </a:r>
            <a:endParaRPr/>
          </a:p>
          <a:p>
            <a:pPr marL="457200" lvl="0" indent="-342900" rtl="0">
              <a:spcBef>
                <a:spcPts val="0"/>
              </a:spcBef>
              <a:spcAft>
                <a:spcPts val="0"/>
              </a:spcAft>
              <a:buSzPts val="1800"/>
              <a:buChar char="●"/>
            </a:pPr>
            <a:r>
              <a:rPr lang="en"/>
              <a:t>History- 3 credits</a:t>
            </a:r>
            <a:endParaRPr/>
          </a:p>
          <a:p>
            <a:pPr marL="457200" lvl="0" indent="-342900" rtl="0">
              <a:spcBef>
                <a:spcPts val="0"/>
              </a:spcBef>
              <a:spcAft>
                <a:spcPts val="0"/>
              </a:spcAft>
              <a:buSzPts val="1800"/>
              <a:buChar char="●"/>
            </a:pPr>
            <a:r>
              <a:rPr lang="en"/>
              <a:t>Science- 3 credits</a:t>
            </a:r>
            <a:endParaRPr/>
          </a:p>
          <a:p>
            <a:pPr marL="457200" lvl="0" indent="-342900" rtl="0">
              <a:spcBef>
                <a:spcPts val="0"/>
              </a:spcBef>
              <a:spcAft>
                <a:spcPts val="0"/>
              </a:spcAft>
              <a:buSzPts val="1800"/>
              <a:buChar char="●"/>
            </a:pPr>
            <a:r>
              <a:rPr lang="en"/>
              <a:t>PE- 1 credit</a:t>
            </a:r>
            <a:endParaRPr/>
          </a:p>
          <a:p>
            <a:pPr marL="457200" lvl="0" indent="-342900" rtl="0">
              <a:spcBef>
                <a:spcPts val="0"/>
              </a:spcBef>
              <a:spcAft>
                <a:spcPts val="0"/>
              </a:spcAft>
              <a:buSzPts val="1800"/>
              <a:buChar char="●"/>
            </a:pPr>
            <a:r>
              <a:rPr lang="en"/>
              <a:t>Health- .5 credit</a:t>
            </a:r>
            <a:endParaRPr/>
          </a:p>
          <a:p>
            <a:pPr marL="457200" lvl="0" indent="-342900" rtl="0">
              <a:spcBef>
                <a:spcPts val="0"/>
              </a:spcBef>
              <a:spcAft>
                <a:spcPts val="0"/>
              </a:spcAft>
              <a:buSzPts val="1800"/>
              <a:buChar char="●"/>
            </a:pPr>
            <a:r>
              <a:rPr lang="en"/>
              <a:t>Personal Finance- .5 credit</a:t>
            </a:r>
            <a:endParaRPr/>
          </a:p>
          <a:p>
            <a:pPr marL="457200" lvl="0" indent="-342900" rtl="0">
              <a:spcBef>
                <a:spcPts val="0"/>
              </a:spcBef>
              <a:spcAft>
                <a:spcPts val="0"/>
              </a:spcAft>
              <a:buSzPts val="1800"/>
              <a:buChar char="●"/>
            </a:pPr>
            <a:r>
              <a:rPr lang="en"/>
              <a:t>Practical Art- 1 credit</a:t>
            </a:r>
            <a:endParaRPr/>
          </a:p>
          <a:p>
            <a:pPr marL="457200" lvl="0" indent="-342900" rtl="0">
              <a:spcBef>
                <a:spcPts val="0"/>
              </a:spcBef>
              <a:spcAft>
                <a:spcPts val="0"/>
              </a:spcAft>
              <a:buSzPts val="1800"/>
              <a:buChar char="●"/>
            </a:pPr>
            <a:r>
              <a:rPr lang="en"/>
              <a:t>Fine Art- 1 credit</a:t>
            </a:r>
            <a:endParaRPr/>
          </a:p>
          <a:p>
            <a:pPr marL="457200" lvl="0" indent="-342900">
              <a:spcBef>
                <a:spcPts val="0"/>
              </a:spcBef>
              <a:spcAft>
                <a:spcPts val="0"/>
              </a:spcAft>
              <a:buSzPts val="1800"/>
              <a:buChar char="●"/>
            </a:pPr>
            <a:r>
              <a:rPr lang="en"/>
              <a:t>Electives- 7 credits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Required Assessments	</a:t>
            </a:r>
            <a:endParaRPr/>
          </a:p>
        </p:txBody>
      </p:sp>
      <p:sp>
        <p:nvSpPr>
          <p:cNvPr id="77" name="Shape 7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following are the required assessments for graduation in Missouri.</a:t>
            </a:r>
            <a:endParaRPr/>
          </a:p>
          <a:p>
            <a:pPr marL="457200" lvl="0" indent="-342900" rtl="0">
              <a:spcBef>
                <a:spcPts val="1600"/>
              </a:spcBef>
              <a:spcAft>
                <a:spcPts val="0"/>
              </a:spcAft>
              <a:buSzPts val="1800"/>
              <a:buChar char="●"/>
            </a:pPr>
            <a:r>
              <a:rPr lang="en"/>
              <a:t>Algebra 1 EOC - taken after Alg I or after Alg. 2 if taken as an 8th grader</a:t>
            </a:r>
            <a:endParaRPr/>
          </a:p>
          <a:p>
            <a:pPr marL="457200" lvl="0" indent="-342900" rtl="0">
              <a:spcBef>
                <a:spcPts val="0"/>
              </a:spcBef>
              <a:spcAft>
                <a:spcPts val="0"/>
              </a:spcAft>
              <a:buSzPts val="1800"/>
              <a:buChar char="●"/>
            </a:pPr>
            <a:r>
              <a:rPr lang="en"/>
              <a:t>Biology EOC- taken after Biology</a:t>
            </a:r>
            <a:endParaRPr/>
          </a:p>
          <a:p>
            <a:pPr marL="457200" lvl="0" indent="-342900" rtl="0">
              <a:spcBef>
                <a:spcPts val="0"/>
              </a:spcBef>
              <a:spcAft>
                <a:spcPts val="0"/>
              </a:spcAft>
              <a:buSzPts val="1800"/>
              <a:buChar char="●"/>
            </a:pPr>
            <a:r>
              <a:rPr lang="en"/>
              <a:t>English 2 EOC- taken after English 2</a:t>
            </a:r>
            <a:endParaRPr/>
          </a:p>
          <a:p>
            <a:pPr marL="457200" lvl="0" indent="-342900" rtl="0">
              <a:spcBef>
                <a:spcPts val="0"/>
              </a:spcBef>
              <a:spcAft>
                <a:spcPts val="0"/>
              </a:spcAft>
              <a:buSzPts val="1800"/>
              <a:buChar char="●"/>
            </a:pPr>
            <a:r>
              <a:rPr lang="en"/>
              <a:t>Government EOC- taken after Government</a:t>
            </a:r>
            <a:endParaRPr/>
          </a:p>
          <a:p>
            <a:pPr marL="457200" lvl="0" indent="-342900" rtl="0">
              <a:spcBef>
                <a:spcPts val="0"/>
              </a:spcBef>
              <a:spcAft>
                <a:spcPts val="0"/>
              </a:spcAft>
              <a:buSzPts val="1800"/>
              <a:buChar char="●"/>
            </a:pPr>
            <a:r>
              <a:rPr lang="en"/>
              <a:t>Missouri Constitution Test- taken during MO History</a:t>
            </a:r>
            <a:endParaRPr/>
          </a:p>
          <a:p>
            <a:pPr marL="457200" lvl="0" indent="-342900" rtl="0">
              <a:spcBef>
                <a:spcPts val="0"/>
              </a:spcBef>
              <a:spcAft>
                <a:spcPts val="0"/>
              </a:spcAft>
              <a:buSzPts val="1800"/>
              <a:buChar char="●"/>
            </a:pPr>
            <a:r>
              <a:rPr lang="en"/>
              <a:t>US Constitution Test- taken during Government</a:t>
            </a:r>
            <a:endParaRPr/>
          </a:p>
          <a:p>
            <a:pPr marL="457200" lvl="0" indent="-342900" rtl="0">
              <a:spcBef>
                <a:spcPts val="0"/>
              </a:spcBef>
              <a:spcAft>
                <a:spcPts val="0"/>
              </a:spcAft>
              <a:buSzPts val="1800"/>
              <a:buChar char="●"/>
            </a:pPr>
            <a:r>
              <a:rPr lang="en"/>
              <a:t>CPR Instruction (at least 30 minutes)- taken during Health</a:t>
            </a:r>
            <a:endParaRPr/>
          </a:p>
          <a:p>
            <a:pPr marL="0" lvl="0" indent="0" rtl="0">
              <a:spcBef>
                <a:spcPts val="1600"/>
              </a:spcBef>
              <a:spcAft>
                <a:spcPts val="1600"/>
              </a:spcAft>
              <a:buNone/>
            </a:pPr>
            <a:r>
              <a:rPr lang="en"/>
              <a:t>Information about these courses and required assessments can be found on your parent/student INow portal.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207900"/>
            <a:ext cx="8520600" cy="623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Senior Year Calendar</a:t>
            </a:r>
            <a:endParaRPr/>
          </a:p>
        </p:txBody>
      </p:sp>
      <p:sp>
        <p:nvSpPr>
          <p:cNvPr id="83" name="Shape 83"/>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August/September</a:t>
            </a:r>
            <a:endParaRPr/>
          </a:p>
          <a:p>
            <a:pPr marL="457200" lvl="0" indent="-342900" rtl="0">
              <a:spcBef>
                <a:spcPts val="1600"/>
              </a:spcBef>
              <a:spcAft>
                <a:spcPts val="0"/>
              </a:spcAft>
              <a:buSzPts val="1800"/>
              <a:buChar char="●"/>
            </a:pPr>
            <a:r>
              <a:rPr lang="en"/>
              <a:t>Welcome back! See Mrs. Jones if you need to change your class schedule. You will have the first three days of school to do this. </a:t>
            </a:r>
            <a:endParaRPr/>
          </a:p>
          <a:p>
            <a:pPr marL="457200" lvl="0" indent="-342900" rtl="0">
              <a:spcBef>
                <a:spcPts val="0"/>
              </a:spcBef>
              <a:spcAft>
                <a:spcPts val="0"/>
              </a:spcAft>
              <a:buSzPts val="1800"/>
              <a:buChar char="●"/>
            </a:pPr>
            <a:r>
              <a:rPr lang="en"/>
              <a:t>Start a list of college choices and schedule a fall visit. Seniors have two excused college visits for the year. </a:t>
            </a:r>
            <a:endParaRPr/>
          </a:p>
          <a:p>
            <a:pPr marL="457200" lvl="0" indent="-342900" rtl="0">
              <a:spcBef>
                <a:spcPts val="0"/>
              </a:spcBef>
              <a:spcAft>
                <a:spcPts val="0"/>
              </a:spcAft>
              <a:buSzPts val="1800"/>
              <a:buChar char="●"/>
            </a:pPr>
            <a:r>
              <a:rPr lang="en"/>
              <a:t>Register for the October ACT Test.</a:t>
            </a:r>
            <a:endParaRPr/>
          </a:p>
          <a:p>
            <a:pPr marL="457200" lvl="0" indent="-342900" rtl="0">
              <a:spcBef>
                <a:spcPts val="0"/>
              </a:spcBef>
              <a:spcAft>
                <a:spcPts val="0"/>
              </a:spcAft>
              <a:buSzPts val="1800"/>
              <a:buChar char="●"/>
            </a:pPr>
            <a:r>
              <a:rPr lang="en"/>
              <a:t>Students interested in Division I or Division II athletics need to see Mrs. Jones to begin the NCAA Clearinghouse process.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Senior Year Calendar</a:t>
            </a:r>
            <a:endParaRPr/>
          </a:p>
        </p:txBody>
      </p:sp>
      <p:sp>
        <p:nvSpPr>
          <p:cNvPr id="89" name="Shape 8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October</a:t>
            </a:r>
            <a:endParaRPr/>
          </a:p>
          <a:p>
            <a:pPr marL="457200" lvl="0" indent="-342900" rtl="0">
              <a:spcBef>
                <a:spcPts val="1600"/>
              </a:spcBef>
              <a:spcAft>
                <a:spcPts val="0"/>
              </a:spcAft>
              <a:buSzPts val="1800"/>
              <a:buChar char="●"/>
            </a:pPr>
            <a:r>
              <a:rPr lang="en"/>
              <a:t>Submit the FAFSA by visiting </a:t>
            </a:r>
            <a:r>
              <a:rPr lang="en" u="sng">
                <a:solidFill>
                  <a:schemeClr val="hlink"/>
                </a:solidFill>
                <a:hlinkClick r:id="rId3"/>
              </a:rPr>
              <a:t>https://fafsa.ed.gov</a:t>
            </a:r>
            <a:r>
              <a:rPr lang="en"/>
              <a:t>. Most colleges and universities require this to apply for institutional financial aid. It is also required for the A+ program. </a:t>
            </a:r>
            <a:endParaRPr/>
          </a:p>
          <a:p>
            <a:pPr marL="457200" lvl="0" indent="-342900" rtl="0">
              <a:spcBef>
                <a:spcPts val="0"/>
              </a:spcBef>
              <a:spcAft>
                <a:spcPts val="0"/>
              </a:spcAft>
              <a:buSzPts val="1800"/>
              <a:buChar char="●"/>
            </a:pPr>
            <a:r>
              <a:rPr lang="en"/>
              <a:t>Visit the Madison C-3 School Counseling website to search for scholarships. Do your own searches on fastweb.com or other scholarship websites. The Madison Counseling site is dedicated for local and Missouri scholarships only but there are many more!</a:t>
            </a:r>
            <a:endParaRPr/>
          </a:p>
          <a:p>
            <a:pPr marL="457200" lvl="0" indent="-342900">
              <a:spcBef>
                <a:spcPts val="0"/>
              </a:spcBef>
              <a:spcAft>
                <a:spcPts val="0"/>
              </a:spcAft>
              <a:buSzPts val="1800"/>
              <a:buChar char="●"/>
            </a:pPr>
            <a:r>
              <a:rPr lang="en"/>
              <a:t>Keep a calendar of deadlines for college applications, financial aid applications, etc.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Senior Year Calendar</a:t>
            </a:r>
            <a:endParaRPr/>
          </a:p>
        </p:txBody>
      </p:sp>
      <p:sp>
        <p:nvSpPr>
          <p:cNvPr id="95" name="Shape 95"/>
          <p:cNvSpPr txBox="1">
            <a:spLocks noGrp="1"/>
          </p:cNvSpPr>
          <p:nvPr>
            <p:ph type="body" idx="1"/>
          </p:nvPr>
        </p:nvSpPr>
        <p:spPr>
          <a:xfrm>
            <a:off x="311700" y="1152475"/>
            <a:ext cx="8520600" cy="3767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November</a:t>
            </a:r>
            <a:endParaRPr/>
          </a:p>
          <a:p>
            <a:pPr marL="457200" lvl="0" indent="-342900" rtl="0">
              <a:spcBef>
                <a:spcPts val="1600"/>
              </a:spcBef>
              <a:spcAft>
                <a:spcPts val="0"/>
              </a:spcAft>
              <a:buSzPts val="1800"/>
              <a:buChar char="●"/>
            </a:pPr>
            <a:r>
              <a:rPr lang="en"/>
              <a:t>Early Action/Early Decision applications are usually due around mid-November to early December for most colleges/universities. Make yourself familiar with your college/university’s deadline. An early action/early decision can give you priority in student housing, financial aid, and other important parts of the college process.</a:t>
            </a:r>
            <a:endParaRPr/>
          </a:p>
          <a:p>
            <a:pPr marL="457200" lvl="0" indent="-342900" rtl="0">
              <a:spcBef>
                <a:spcPts val="0"/>
              </a:spcBef>
              <a:spcAft>
                <a:spcPts val="0"/>
              </a:spcAft>
              <a:buSzPts val="1800"/>
              <a:buChar char="●"/>
            </a:pPr>
            <a:r>
              <a:rPr lang="en"/>
              <a:t>Register for the December ACT test. If you did not earn a proficient or advanced score on the Algebra 1 EOC, you will need a qualifying math score/GPA in order to be eligible for the A+ program. You may also need a specific score for dual credit courses.</a:t>
            </a:r>
            <a:endParaRPr/>
          </a:p>
          <a:p>
            <a:pPr marL="457200" lvl="0" indent="-342900" rtl="0">
              <a:spcBef>
                <a:spcPts val="0"/>
              </a:spcBef>
              <a:spcAft>
                <a:spcPts val="0"/>
              </a:spcAft>
              <a:buSzPts val="1800"/>
              <a:buChar char="●"/>
            </a:pPr>
            <a:r>
              <a:rPr lang="en"/>
              <a:t>Continue your scholarship search and applications! This is an ongoing process throughout your entire senior year!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Senior Year Calendar</a:t>
            </a:r>
            <a:endParaRPr/>
          </a:p>
        </p:txBody>
      </p:sp>
      <p:sp>
        <p:nvSpPr>
          <p:cNvPr id="101" name="Shape 10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December</a:t>
            </a:r>
            <a:endParaRPr/>
          </a:p>
          <a:p>
            <a:pPr marL="457200" lvl="0" indent="-342900" rtl="0">
              <a:spcBef>
                <a:spcPts val="1600"/>
              </a:spcBef>
              <a:spcAft>
                <a:spcPts val="0"/>
              </a:spcAft>
              <a:buSzPts val="1800"/>
              <a:buChar char="●"/>
            </a:pPr>
            <a:r>
              <a:rPr lang="en"/>
              <a:t>Some colleges and universities have application and scholarship deadlines of January 1st. Remember to ask your teachers, coaches, etc. for recommendation letters early! Give at least two weeks notice. </a:t>
            </a:r>
            <a:endParaRPr/>
          </a:p>
          <a:p>
            <a:pPr marL="457200" lvl="0" indent="-342900">
              <a:spcBef>
                <a:spcPts val="0"/>
              </a:spcBef>
              <a:spcAft>
                <a:spcPts val="0"/>
              </a:spcAft>
              <a:buSzPts val="1800"/>
              <a:buChar char="●"/>
            </a:pPr>
            <a:r>
              <a:rPr lang="en"/>
              <a:t>Continue your scholarship search and applications! There will be several local and Missouri scholarships opening up in the Spring so get those Fall scholarships done as soon as possible!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11700" y="282000"/>
            <a:ext cx="8520600" cy="623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Senior Year Calendar</a:t>
            </a:r>
            <a:endParaRPr/>
          </a:p>
        </p:txBody>
      </p:sp>
      <p:sp>
        <p:nvSpPr>
          <p:cNvPr id="107" name="Shape 107"/>
          <p:cNvSpPr txBox="1">
            <a:spLocks noGrp="1"/>
          </p:cNvSpPr>
          <p:nvPr>
            <p:ph type="body" idx="1"/>
          </p:nvPr>
        </p:nvSpPr>
        <p:spPr>
          <a:xfrm>
            <a:off x="148200" y="905400"/>
            <a:ext cx="8862300" cy="3767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January/February</a:t>
            </a:r>
            <a:endParaRPr/>
          </a:p>
          <a:p>
            <a:pPr marL="457200" lvl="0" indent="-342900" rtl="0">
              <a:spcBef>
                <a:spcPts val="1600"/>
              </a:spcBef>
              <a:spcAft>
                <a:spcPts val="0"/>
              </a:spcAft>
              <a:buSzPts val="1800"/>
              <a:buChar char="●"/>
            </a:pPr>
            <a:r>
              <a:rPr lang="en"/>
              <a:t>Complete your FAFSA if you have not already done so. This must be done online and as soon as possible.</a:t>
            </a:r>
            <a:endParaRPr/>
          </a:p>
          <a:p>
            <a:pPr marL="457200" lvl="0" indent="-342900" rtl="0">
              <a:spcBef>
                <a:spcPts val="0"/>
              </a:spcBef>
              <a:spcAft>
                <a:spcPts val="0"/>
              </a:spcAft>
              <a:buSzPts val="1800"/>
              <a:buChar char="●"/>
            </a:pPr>
            <a:r>
              <a:rPr lang="en"/>
              <a:t>Register for the February ACT.</a:t>
            </a:r>
            <a:endParaRPr/>
          </a:p>
          <a:p>
            <a:pPr marL="457200" lvl="0" indent="-342900" rtl="0">
              <a:spcBef>
                <a:spcPts val="0"/>
              </a:spcBef>
              <a:spcAft>
                <a:spcPts val="0"/>
              </a:spcAft>
              <a:buSzPts val="1800"/>
              <a:buChar char="●"/>
            </a:pPr>
            <a:r>
              <a:rPr lang="en"/>
              <a:t>Check the Madison Counseling website for available scholarships. </a:t>
            </a:r>
            <a:endParaRPr/>
          </a:p>
          <a:p>
            <a:pPr marL="0" lvl="0" indent="0" rtl="0">
              <a:spcBef>
                <a:spcPts val="1600"/>
              </a:spcBef>
              <a:spcAft>
                <a:spcPts val="0"/>
              </a:spcAft>
              <a:buNone/>
            </a:pPr>
            <a:r>
              <a:rPr lang="en"/>
              <a:t>March/April</a:t>
            </a:r>
            <a:endParaRPr/>
          </a:p>
          <a:p>
            <a:pPr marL="457200" lvl="0" indent="-342900" rtl="0">
              <a:spcBef>
                <a:spcPts val="1600"/>
              </a:spcBef>
              <a:spcAft>
                <a:spcPts val="0"/>
              </a:spcAft>
              <a:buSzPts val="1800"/>
              <a:buChar char="●"/>
            </a:pPr>
            <a:r>
              <a:rPr lang="en"/>
              <a:t>Complete and submit housing information for your college/university.</a:t>
            </a:r>
            <a:endParaRPr/>
          </a:p>
          <a:p>
            <a:pPr marL="457200" lvl="0" indent="-342900" rtl="0">
              <a:spcBef>
                <a:spcPts val="0"/>
              </a:spcBef>
              <a:spcAft>
                <a:spcPts val="0"/>
              </a:spcAft>
              <a:buSzPts val="1800"/>
              <a:buChar char="●"/>
            </a:pPr>
            <a:r>
              <a:rPr lang="en"/>
              <a:t>Send in any deposits that are required for your college/university.</a:t>
            </a:r>
            <a:endParaRPr/>
          </a:p>
          <a:p>
            <a:pPr marL="457200" lvl="0" indent="-342900" rtl="0">
              <a:spcBef>
                <a:spcPts val="0"/>
              </a:spcBef>
              <a:spcAft>
                <a:spcPts val="0"/>
              </a:spcAft>
              <a:buSzPts val="1800"/>
              <a:buChar char="●"/>
            </a:pPr>
            <a:r>
              <a:rPr lang="en"/>
              <a:t>Decision Day Assembly will be held in the gym for Seniors to share their future plans! Date is to be determined. </a:t>
            </a:r>
            <a:endParaRPr/>
          </a:p>
          <a:p>
            <a:pPr marL="457200" lvl="0" indent="-342900" rtl="0">
              <a:spcBef>
                <a:spcPts val="0"/>
              </a:spcBef>
              <a:spcAft>
                <a:spcPts val="0"/>
              </a:spcAft>
              <a:buSzPts val="1800"/>
              <a:buChar char="●"/>
            </a:pPr>
            <a:r>
              <a:rPr lang="en"/>
              <a:t>Academic Banquet is April 23rd at 6pm. </a:t>
            </a:r>
            <a:endParaRPr/>
          </a:p>
        </p:txBody>
      </p:sp>
    </p:spTree>
  </p:cSld>
  <p:clrMapOvr>
    <a:masterClrMapping/>
  </p:clrMapOvr>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1264</Words>
  <PresentationFormat>On-screen Show (16:9)</PresentationFormat>
  <Paragraphs>106</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Raleway</vt:lpstr>
      <vt:lpstr>Source Sans Pro</vt:lpstr>
      <vt:lpstr>Plum</vt:lpstr>
      <vt:lpstr>Senior Information: What You Need to Know about Your Senior Year of High School</vt:lpstr>
      <vt:lpstr>Join Mrs. Jones on Remind!</vt:lpstr>
      <vt:lpstr>Graduation Requirements</vt:lpstr>
      <vt:lpstr>Required Assessments </vt:lpstr>
      <vt:lpstr>Senior Year Calendar</vt:lpstr>
      <vt:lpstr>Senior Year Calendar</vt:lpstr>
      <vt:lpstr>Senior Year Calendar</vt:lpstr>
      <vt:lpstr>Senior Year Calendar</vt:lpstr>
      <vt:lpstr>Senior Year Calendar</vt:lpstr>
      <vt:lpstr>Senior Year Calendar</vt:lpstr>
      <vt:lpstr>ACT Test Dates</vt:lpstr>
      <vt:lpstr>A+ Program</vt:lpstr>
      <vt:lpstr>A+ Program</vt:lpstr>
      <vt:lpstr>Scholarship Reminders </vt:lpstr>
      <vt:lpstr>NCAA and NAIA Eligibility</vt:lpstr>
      <vt:lpstr>Contact Information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Senior Information: What You Need to Know about Your Senior Year of High School</dc:title>
  <cp:lastModifiedBy>Guidance Counselor L</cp:lastModifiedBy>
  <cp:revision>2</cp:revision>
  <dcterms:modified xsi:type="dcterms:W3CDTF">2018-05-08T20:31:44Z</dcterms:modified>
</cp:coreProperties>
</file>